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4" r:id="rId4"/>
    <p:sldId id="285" r:id="rId5"/>
    <p:sldId id="291" r:id="rId6"/>
    <p:sldId id="283" r:id="rId7"/>
    <p:sldId id="272" r:id="rId8"/>
    <p:sldId id="292" r:id="rId9"/>
    <p:sldId id="276" r:id="rId10"/>
    <p:sldId id="286" r:id="rId11"/>
    <p:sldId id="288" r:id="rId12"/>
    <p:sldId id="289" r:id="rId13"/>
    <p:sldId id="268" r:id="rId14"/>
    <p:sldId id="269" r:id="rId15"/>
    <p:sldId id="270" r:id="rId16"/>
    <p:sldId id="273" r:id="rId17"/>
    <p:sldId id="274" r:id="rId18"/>
    <p:sldId id="293" r:id="rId19"/>
    <p:sldId id="264" r:id="rId20"/>
    <p:sldId id="265" r:id="rId21"/>
    <p:sldId id="266" r:id="rId22"/>
    <p:sldId id="267" r:id="rId23"/>
    <p:sldId id="275" r:id="rId2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Credential Management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62F4BA-D674-43E1-9003-963F539EC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"/>
    </mc:Choice>
    <mc:Fallback>
      <p:transition spd="slow" advTm="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9E4-F2A9-4DCB-A102-3DB36C23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SSO Protocol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6091CC-5748-4918-9BCC-4D037F86A366}"/>
              </a:ext>
            </a:extLst>
          </p:cNvPr>
          <p:cNvGrpSpPr/>
          <p:nvPr/>
        </p:nvGrpSpPr>
        <p:grpSpPr>
          <a:xfrm>
            <a:off x="4343400" y="2057401"/>
            <a:ext cx="4495800" cy="3200400"/>
            <a:chOff x="3352800" y="2390775"/>
            <a:chExt cx="5486400" cy="286702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89CDBA2-D56B-42A5-AF90-C152CD022066}"/>
                </a:ext>
              </a:extLst>
            </p:cNvPr>
            <p:cNvSpPr/>
            <p:nvPr/>
          </p:nvSpPr>
          <p:spPr bwMode="auto">
            <a:xfrm>
              <a:off x="7467600" y="3352800"/>
              <a:ext cx="1371600" cy="6096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LDAP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BE725B-2E97-4E4E-8A21-8CAB66964A9E}"/>
                </a:ext>
              </a:extLst>
            </p:cNvPr>
            <p:cNvSpPr/>
            <p:nvPr/>
          </p:nvSpPr>
          <p:spPr bwMode="auto">
            <a:xfrm>
              <a:off x="5224462" y="2390775"/>
              <a:ext cx="1557338" cy="4572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000000"/>
                  </a:solidFill>
                  <a:latin typeface="Times" charset="0"/>
                  <a:ea typeface="Osaka" charset="0"/>
                  <a:cs typeface="Osaka" charset="0"/>
                </a:rPr>
                <a:t>System 1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405BFCE-12F6-4D59-84AD-45190E0E81A4}"/>
                </a:ext>
              </a:extLst>
            </p:cNvPr>
            <p:cNvSpPr/>
            <p:nvPr/>
          </p:nvSpPr>
          <p:spPr bwMode="auto">
            <a:xfrm>
              <a:off x="5224462" y="4800600"/>
              <a:ext cx="1557338" cy="4572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000000"/>
                  </a:solidFill>
                  <a:latin typeface="Times" charset="0"/>
                  <a:ea typeface="Osaka" charset="0"/>
                  <a:cs typeface="Osaka" charset="0"/>
                </a:rPr>
                <a:t>System</a:t>
              </a:r>
              <a:r>
                <a:rPr lang="en-US" sz="2400" dirty="0">
                  <a:solidFill>
                    <a:srgbClr val="000000"/>
                  </a:solidFill>
                  <a:latin typeface="Times" charset="0"/>
                  <a:ea typeface="Osaka" charset="0"/>
                  <a:cs typeface="Osaka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Times" charset="0"/>
                  <a:ea typeface="Osaka" charset="0"/>
                  <a:cs typeface="Osaka" charset="0"/>
                </a:rPr>
                <a:t>N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9A4494-79F3-4879-852C-DC2A75B5FE5B}"/>
                </a:ext>
              </a:extLst>
            </p:cNvPr>
            <p:cNvSpPr txBox="1"/>
            <p:nvPr/>
          </p:nvSpPr>
          <p:spPr>
            <a:xfrm>
              <a:off x="5875736" y="2676942"/>
              <a:ext cx="588623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. </a:t>
              </a:r>
            </a:p>
            <a:p>
              <a:r>
                <a:rPr lang="en-US" sz="4400" dirty="0"/>
                <a:t>. </a:t>
              </a:r>
            </a:p>
            <a:p>
              <a:r>
                <a:rPr lang="en-US" sz="4400" dirty="0"/>
                <a:t>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1C3936-0B8B-4DF9-8CD9-FFA7D5B5EF64}"/>
                </a:ext>
              </a:extLst>
            </p:cNvPr>
            <p:cNvCxnSpPr>
              <a:stCxn id="5" idx="3"/>
            </p:cNvCxnSpPr>
            <p:nvPr/>
          </p:nvCxnSpPr>
          <p:spPr bwMode="auto">
            <a:xfrm>
              <a:off x="6781800" y="2619375"/>
              <a:ext cx="1295400" cy="7334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FD86D3-2F8A-4A56-BC08-6C0C2D33143D}"/>
                </a:ext>
              </a:extLst>
            </p:cNvPr>
            <p:cNvCxnSpPr>
              <a:stCxn id="6" idx="3"/>
            </p:cNvCxnSpPr>
            <p:nvPr/>
          </p:nvCxnSpPr>
          <p:spPr bwMode="auto">
            <a:xfrm flipV="1">
              <a:off x="6781800" y="3882450"/>
              <a:ext cx="1295400" cy="11467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Rectangle: Beveled 16">
              <a:extLst>
                <a:ext uri="{FF2B5EF4-FFF2-40B4-BE49-F238E27FC236}">
                  <a16:creationId xmlns:a16="http://schemas.microsoft.com/office/drawing/2014/main" id="{0387DD95-559A-4784-941F-1065FFC9B6DC}"/>
                </a:ext>
              </a:extLst>
            </p:cNvPr>
            <p:cNvSpPr/>
            <p:nvPr/>
          </p:nvSpPr>
          <p:spPr bwMode="auto">
            <a:xfrm>
              <a:off x="3352800" y="3257550"/>
              <a:ext cx="1371600" cy="584775"/>
            </a:xfrm>
            <a:prstGeom prst="bevel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ea typeface="Osaka" charset="0"/>
                  <a:cs typeface="Osaka" charset="0"/>
                </a:rPr>
                <a:t> User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D89FDF-937C-42AD-B426-7DAA3E26D726}"/>
                </a:ext>
              </a:extLst>
            </p:cNvPr>
            <p:cNvCxnSpPr/>
            <p:nvPr/>
          </p:nvCxnSpPr>
          <p:spPr bwMode="auto">
            <a:xfrm flipV="1">
              <a:off x="4724400" y="2895600"/>
              <a:ext cx="476250" cy="4381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72-AA91-4078-B26A-DBF19BF35513}"/>
                </a:ext>
              </a:extLst>
            </p:cNvPr>
            <p:cNvCxnSpPr/>
            <p:nvPr/>
          </p:nvCxnSpPr>
          <p:spPr bwMode="auto">
            <a:xfrm>
              <a:off x="4724400" y="3863400"/>
              <a:ext cx="533400" cy="9943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26BAD5-ED97-47A8-8E4F-8EDBC61365F1}"/>
              </a:ext>
            </a:extLst>
          </p:cNvPr>
          <p:cNvSpPr txBox="1"/>
          <p:nvPr/>
        </p:nvSpPr>
        <p:spPr>
          <a:xfrm>
            <a:off x="199388" y="1847195"/>
            <a:ext cx="41029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Systems are registered with LDAP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is registered with LDAP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signs into one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System checks with LDAP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LDAP returns authentication token</a:t>
            </a:r>
          </a:p>
          <a:p>
            <a:r>
              <a:rPr lang="en-US" sz="2000" dirty="0"/>
              <a:t>      (</a:t>
            </a:r>
            <a:r>
              <a:rPr lang="en-US" sz="2000" dirty="0" err="1"/>
              <a:t>Kerbos</a:t>
            </a:r>
            <a:r>
              <a:rPr lang="en-US" sz="2000" dirty="0"/>
              <a:t> or SAML)*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Token is returned to user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/>
              <a:t>Subsequent sign </a:t>
            </a:r>
            <a:r>
              <a:rPr lang="en-US" sz="2000" dirty="0" err="1"/>
              <a:t>ons</a:t>
            </a:r>
            <a:r>
              <a:rPr lang="en-US" sz="2000" dirty="0"/>
              <a:t> are performed with token</a:t>
            </a:r>
          </a:p>
          <a:p>
            <a:r>
              <a:rPr lang="en-US" sz="2000" dirty="0"/>
              <a:t>*</a:t>
            </a:r>
            <a:r>
              <a:rPr lang="en-US" sz="1600" dirty="0"/>
              <a:t>Kerberos and Security Assertion Mark Up Language are two different protocols for exchanging authentication information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A3AB1D4-1EED-44F3-9FE1-84A93425E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6"/>
    </mc:Choice>
    <mc:Fallback>
      <p:transition spd="slow" advTm="5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226-8BCD-401F-A57F-9D58A0C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1240-8EE8-4079-B7BA-77E989FE3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</a:p>
          <a:p>
            <a:r>
              <a:rPr lang="en-US" b="1" dirty="0"/>
              <a:t>Authorization</a:t>
            </a:r>
          </a:p>
          <a:p>
            <a:pPr lvl="1"/>
            <a:r>
              <a:rPr lang="en-US" b="1" dirty="0"/>
              <a:t>RBAC</a:t>
            </a:r>
          </a:p>
          <a:p>
            <a:pPr lvl="1"/>
            <a:r>
              <a:rPr lang="en-US" dirty="0"/>
              <a:t>Credentials for services</a:t>
            </a:r>
          </a:p>
          <a:p>
            <a:pPr lvl="1"/>
            <a:endParaRPr lang="en-US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7D5DB3-B743-4E42-BA85-20D3B31BF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3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7"/>
    </mc:Choice>
    <mc:Fallback>
      <p:transition spd="slow" advTm="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4D66-7FA3-4DCF-AD98-ABF8F136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75FB-513A-4715-A905-58EE75699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  <a:r>
              <a:rPr lang="en-US" baseline="0" dirty="0"/>
              <a:t> is the process of determining whether a user has the privileges to perform a</a:t>
            </a:r>
            <a:r>
              <a:rPr lang="en-US" dirty="0"/>
              <a:t> specific function</a:t>
            </a:r>
            <a:r>
              <a:rPr lang="en-US" baseline="0" dirty="0"/>
              <a:t>.</a:t>
            </a:r>
          </a:p>
          <a:p>
            <a:pPr lvl="0"/>
            <a:r>
              <a:rPr lang="en-US" dirty="0"/>
              <a:t>Assumes user has been authenticated	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1F5A7B-11B7-46BC-A2F6-06BBBD826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8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0"/>
    </mc:Choice>
    <mc:Fallback>
      <p:transition spd="slow" advTm="2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A08F-CE94-45EE-9C75-5676E6AF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least privilege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A611-D971-44DB-9F80-260E723B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Individuals should be given the least privileges they need to do their job</a:t>
            </a:r>
          </a:p>
          <a:p>
            <a:r>
              <a:rPr lang="en-US" sz="2800" dirty="0"/>
              <a:t>System administrators</a:t>
            </a:r>
            <a:r>
              <a:rPr lang="en-US" sz="2800" baseline="0" dirty="0"/>
              <a:t> need different privileges than developers than testers, </a:t>
            </a:r>
            <a:r>
              <a:rPr lang="en-US" sz="2800" baseline="0" dirty="0" err="1"/>
              <a:t>etc</a:t>
            </a:r>
            <a:endParaRPr lang="en-US" sz="2800" baseline="0" dirty="0"/>
          </a:p>
          <a:p>
            <a:endParaRPr lang="en-US" sz="2800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54841B-04E0-45C6-A8C3-F18FFB1030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1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45"/>
    </mc:Choice>
    <mc:Fallback>
      <p:transition spd="slow" advTm="5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5029-5563-42AF-A951-91ED5AB4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F829-76F2-4962-978E-2574342B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Role Based Access Control (RBAC)</a:t>
            </a:r>
          </a:p>
          <a:p>
            <a:r>
              <a:rPr lang="en-US" sz="2800" dirty="0"/>
              <a:t>Managing credentials for all of the employees as</a:t>
            </a:r>
            <a:r>
              <a:rPr lang="en-US" sz="2800" baseline="0" dirty="0"/>
              <a:t> individuals gets too complicated when there are &gt;500</a:t>
            </a:r>
            <a:r>
              <a:rPr lang="en-US" sz="2800" dirty="0"/>
              <a:t> employees</a:t>
            </a:r>
            <a:endParaRPr lang="en-US" sz="2800" baseline="0" dirty="0"/>
          </a:p>
          <a:p>
            <a:r>
              <a:rPr lang="en-US" sz="2800" baseline="0" dirty="0"/>
              <a:t>Define a group of roles and provide credentials based on roles</a:t>
            </a:r>
          </a:p>
          <a:p>
            <a:r>
              <a:rPr lang="en-US" sz="2800" baseline="0" dirty="0"/>
              <a:t>Assign individuals to one or more roles.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74217E-00BC-489F-908A-2D8E29559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5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21"/>
    </mc:Choice>
    <mc:Fallback>
      <p:transition spd="slow" advTm="48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5995-5102-4A78-8F8C-D1130720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RBAC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9546-2802-4ED0-A697-1F96AE4E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4038600"/>
          </a:xfrm>
        </p:spPr>
        <p:txBody>
          <a:bodyPr/>
          <a:lstStyle/>
          <a:p>
            <a:r>
              <a:rPr lang="en-US" sz="2400" dirty="0"/>
              <a:t>Explosion of roles</a:t>
            </a:r>
          </a:p>
          <a:p>
            <a:pPr lvl="1"/>
            <a:r>
              <a:rPr lang="en-US" sz="2400" dirty="0"/>
              <a:t>Suppose in a bank with</a:t>
            </a:r>
            <a:r>
              <a:rPr lang="en-US" sz="2400" baseline="0" dirty="0"/>
              <a:t> multiple branches, one branch gives managers the power to approve loans up to $10,000 and another branch gives managers power to approve loans up to $20,000</a:t>
            </a:r>
          </a:p>
          <a:p>
            <a:pPr lvl="0"/>
            <a:r>
              <a:rPr lang="en-US" sz="2400" dirty="0"/>
              <a:t>Are</a:t>
            </a:r>
            <a:r>
              <a:rPr lang="en-US" sz="2400" baseline="0" dirty="0"/>
              <a:t> these two different roles?</a:t>
            </a:r>
          </a:p>
          <a:p>
            <a:pPr lvl="0"/>
            <a:r>
              <a:rPr lang="en-US" sz="2400" baseline="0" dirty="0"/>
              <a:t>Does manager need multiple roles? – including max loan that can be approved.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F1361D-0787-47BF-845A-E0EB5786D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2"/>
    </mc:Choice>
    <mc:Fallback>
      <p:transition spd="slow" advTm="56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CBA4-B1C4-4FAD-B4A9-0E5BE5D6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Credentials</a:t>
            </a:r>
            <a:r>
              <a:rPr lang="en-US" sz="4000" baseline="0" dirty="0"/>
              <a:t> are assigned to  roles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1AD6-9EA8-4622-A448-BA2A56D4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Suppose individual who leaves has maintenance responsibilities</a:t>
            </a:r>
          </a:p>
          <a:p>
            <a:r>
              <a:rPr lang="en-US" sz="2800" dirty="0"/>
              <a:t>This allows</a:t>
            </a:r>
            <a:r>
              <a:rPr lang="en-US" sz="2800" baseline="0" dirty="0"/>
              <a:t> access to certain rooms</a:t>
            </a:r>
            <a:r>
              <a:rPr lang="en-US" sz="2800" dirty="0"/>
              <a:t> via key code.</a:t>
            </a:r>
          </a:p>
          <a:p>
            <a:r>
              <a:rPr lang="en-US" sz="2800" baseline="0" dirty="0"/>
              <a:t>If</a:t>
            </a:r>
            <a:r>
              <a:rPr lang="en-US" sz="2800" dirty="0"/>
              <a:t> key code is changed then remaining maintenance personnel cannot access rooms.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9D683F-3CEE-40EF-BE55-6D56D5EEE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45"/>
    </mc:Choice>
    <mc:Fallback>
      <p:transition spd="slow" advTm="7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B8AC-CC3A-4FA5-8EF4-785CD7D5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rotation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9958-8947-4F5F-BF00-187A52BC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Credentials can be rotated periodically or upon</a:t>
            </a:r>
            <a:r>
              <a:rPr lang="en-US" sz="2800" baseline="0" dirty="0"/>
              <a:t> individual leaving.</a:t>
            </a:r>
          </a:p>
          <a:p>
            <a:r>
              <a:rPr lang="en-US" sz="2800" baseline="0" dirty="0"/>
              <a:t>Credential rotation is not instantaneous. </a:t>
            </a:r>
          </a:p>
          <a:p>
            <a:r>
              <a:rPr lang="en-US" sz="2800" dirty="0"/>
              <a:t>An application may have to be designed for alternative credentials.</a:t>
            </a:r>
          </a:p>
          <a:p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2FD30C-430E-4C92-8FA4-A46D44F3C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9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8"/>
    </mc:Choice>
    <mc:Fallback>
      <p:transition spd="slow" advTm="35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226-8BCD-401F-A57F-9D58A0C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1240-8EE8-4079-B7BA-77E989FE3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</a:p>
          <a:p>
            <a:r>
              <a:rPr lang="en-US" b="1" dirty="0"/>
              <a:t>Authorization</a:t>
            </a:r>
          </a:p>
          <a:p>
            <a:pPr lvl="1"/>
            <a:r>
              <a:rPr lang="en-US" dirty="0"/>
              <a:t>RBAC</a:t>
            </a:r>
          </a:p>
          <a:p>
            <a:pPr lvl="1"/>
            <a:r>
              <a:rPr lang="en-US" b="1" dirty="0"/>
              <a:t>Credentials for services</a:t>
            </a:r>
          </a:p>
          <a:p>
            <a:pPr lvl="1"/>
            <a:endParaRPr lang="en-US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3B7D5C-5192-43FF-88D5-68792622D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0"/>
    </mc:Choice>
    <mc:Fallback>
      <p:transition spd="slow" advTm="30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DFF1-F109-4191-BD9D-E6A090DE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B676-D3E9-4F1F-843D-6F2B4F09A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One service (client)</a:t>
            </a:r>
            <a:r>
              <a:rPr lang="en-US" sz="2800" baseline="0" dirty="0"/>
              <a:t> </a:t>
            </a:r>
            <a:r>
              <a:rPr lang="en-US" sz="2800" dirty="0"/>
              <a:t>wishes to access a second service</a:t>
            </a:r>
          </a:p>
          <a:p>
            <a:r>
              <a:rPr lang="en-US" sz="2800" dirty="0"/>
              <a:t>Second service requires</a:t>
            </a:r>
            <a:r>
              <a:rPr lang="en-US" sz="2800" baseline="0" dirty="0"/>
              <a:t> credentials.</a:t>
            </a:r>
          </a:p>
          <a:p>
            <a:r>
              <a:rPr lang="en-US" sz="2800" baseline="0" dirty="0"/>
              <a:t>How does client get credentials?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0F043C-1F4A-4B30-B957-3D9C29967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226-8BCD-401F-A57F-9D58A0C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1240-8EE8-4079-B7BA-77E989FE3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</a:p>
          <a:p>
            <a:pPr lvl="1"/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en-US" sz="2800" b="1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factors</a:t>
            </a:r>
          </a:p>
          <a:p>
            <a:pPr lvl="1"/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</a:p>
          <a:p>
            <a:pPr lvl="1"/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Sign on</a:t>
            </a:r>
            <a:endParaRPr lang="en-US" sz="28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Authorization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8DC8E2-1C5F-4A1A-80F9-21FE408BF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1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3"/>
    </mc:Choice>
    <mc:Fallback>
      <p:transition spd="slow" advTm="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F41F-E803-4CDC-BBEE-9306BC30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5BE6-1355-4AF6-B1F8-B54A98029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038600"/>
          </a:xfrm>
        </p:spPr>
        <p:txBody>
          <a:bodyPr/>
          <a:lstStyle/>
          <a:p>
            <a:r>
              <a:rPr lang="en-US" sz="2400" dirty="0"/>
              <a:t>Configuration management systems have extensions called “vaults”</a:t>
            </a:r>
          </a:p>
          <a:p>
            <a:r>
              <a:rPr lang="en-US" sz="2400" dirty="0"/>
              <a:t>Vaults maintain information in an encrypted form and require special registrations to access.</a:t>
            </a:r>
          </a:p>
          <a:p>
            <a:r>
              <a:rPr lang="en-US" sz="2400" dirty="0"/>
              <a:t>Store credential for service in vault</a:t>
            </a:r>
          </a:p>
          <a:p>
            <a:r>
              <a:rPr lang="en-US" sz="2400" dirty="0"/>
              <a:t>Client retrieves credential from vault</a:t>
            </a:r>
          </a:p>
          <a:p>
            <a:r>
              <a:rPr lang="en-US" sz="2400" dirty="0"/>
              <a:t>Requires that client be authenticated to configuration management system</a:t>
            </a:r>
          </a:p>
          <a:p>
            <a:r>
              <a:rPr lang="en-US" sz="2400" dirty="0"/>
              <a:t>Moves problem from service to vault management which can be better controlled by an organization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38FF4D-D3E0-4DC3-8858-30A6E9179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17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33"/>
    </mc:Choice>
    <mc:Fallback>
      <p:transition spd="slow" advTm="7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9ED9-8840-49FE-9007-0DD0694B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63AB-6F0B-4151-A4B6-097CFAE2B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sz="2800" dirty="0"/>
              <a:t>Use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Standard</a:t>
            </a:r>
          </a:p>
          <a:p>
            <a:r>
              <a:rPr lang="en-US" sz="2800" dirty="0"/>
              <a:t>Has four roles:</a:t>
            </a:r>
          </a:p>
          <a:p>
            <a:pPr lvl="1"/>
            <a:r>
              <a:rPr lang="en-US" dirty="0"/>
              <a:t>Resource owner – owns resource</a:t>
            </a:r>
          </a:p>
          <a:p>
            <a:pPr lvl="1"/>
            <a:r>
              <a:rPr lang="en-US" dirty="0"/>
              <a:t>Resource</a:t>
            </a:r>
            <a:r>
              <a:rPr lang="en-US" baseline="0" dirty="0"/>
              <a:t> server – controls the resource</a:t>
            </a:r>
          </a:p>
          <a:p>
            <a:pPr lvl="1"/>
            <a:r>
              <a:rPr lang="en-US" baseline="0" dirty="0"/>
              <a:t>Client – wishes to access resource</a:t>
            </a:r>
          </a:p>
          <a:p>
            <a:pPr lvl="1"/>
            <a:r>
              <a:rPr lang="en-US" dirty="0"/>
              <a:t>Authorization server – controls authorization to resource</a:t>
            </a:r>
          </a:p>
          <a:p>
            <a:r>
              <a:rPr lang="en-US" dirty="0"/>
              <a:t>Frequently combined with SSO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0B772E-54FF-4B35-96AF-0D8DC366D9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6"/>
    </mc:Choice>
    <mc:Fallback>
      <p:transition spd="slow" advTm="2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B0F1-F151-45C7-AD06-C8AE09BA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OAuth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2EA9C-56BF-4354-9E95-7ECCDFEB6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1" t="11321" r="13924" b="15094"/>
          <a:stretch/>
        </p:blipFill>
        <p:spPr>
          <a:xfrm>
            <a:off x="1066800" y="1964635"/>
            <a:ext cx="6934200" cy="3919330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AF668B-EF45-461A-A2D8-4860C979F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6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0"/>
    </mc:Choice>
    <mc:Fallback>
      <p:transition spd="slow" advTm="50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9965-785D-4125-B1E4-B36A7135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6F062-3362-4E5C-9CA8-D166C22A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Sign On allows a user to only specify credentials once and gives them access to a set of related systems.</a:t>
            </a:r>
          </a:p>
          <a:p>
            <a:r>
              <a:rPr lang="en-US" dirty="0"/>
              <a:t>RBAC and LDAP are used to manage credentials and roles for individuals.</a:t>
            </a:r>
            <a:endParaRPr lang="en-US" sz="2800" dirty="0"/>
          </a:p>
          <a:p>
            <a:r>
              <a:rPr lang="en-US" sz="2800" dirty="0"/>
              <a:t>Vaults and OAuth are used to control access to services.</a:t>
            </a:r>
          </a:p>
          <a:p>
            <a:endParaRPr lang="en-US" baseline="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CF89DD-E466-485A-A232-543EB7039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3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8"/>
    </mc:Choice>
    <mc:Fallback>
      <p:transition spd="slow" advTm="2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F17C-7A82-484A-B717-78FED27A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4762-05EF-4DCE-B96E-4C9A9CB96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4267200" cy="4038600"/>
          </a:xfrm>
        </p:spPr>
        <p:txBody>
          <a:bodyPr/>
          <a:lstStyle/>
          <a:p>
            <a:r>
              <a:rPr lang="en-US" dirty="0"/>
              <a:t>Authentication is the act of proving that a</a:t>
            </a:r>
            <a:r>
              <a:rPr lang="en-US" baseline="0" dirty="0"/>
              <a:t> user on the internet is who they say they are.</a:t>
            </a:r>
          </a:p>
          <a:p>
            <a:r>
              <a:rPr lang="en-US" baseline="0" dirty="0"/>
              <a:t>Identification Factors</a:t>
            </a:r>
          </a:p>
          <a:p>
            <a:pPr lvl="1"/>
            <a:r>
              <a:rPr lang="en-US" dirty="0"/>
              <a:t>What you know</a:t>
            </a:r>
          </a:p>
          <a:p>
            <a:pPr lvl="1"/>
            <a:r>
              <a:rPr lang="en-US" dirty="0"/>
              <a:t>What</a:t>
            </a:r>
            <a:r>
              <a:rPr lang="en-US" baseline="0" dirty="0"/>
              <a:t> you have</a:t>
            </a:r>
          </a:p>
          <a:p>
            <a:pPr lvl="1"/>
            <a:r>
              <a:rPr lang="en-US" baseline="0" dirty="0"/>
              <a:t>What you 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DDC2D-9376-45D2-BC0D-A1F53C8EB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133601"/>
            <a:ext cx="3392423" cy="3886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95272F-A80F-4176-A7A1-875F13ACD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6"/>
    </mc:Choice>
    <mc:Fallback>
      <p:transition spd="slow" advTm="2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30F0-F0A1-4B67-97E4-2C7385F4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994B-C374-4BB0-82A9-E6697411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 know</a:t>
            </a:r>
          </a:p>
          <a:p>
            <a:pPr lvl="1"/>
            <a:r>
              <a:rPr lang="en-US" dirty="0"/>
              <a:t>Passwords</a:t>
            </a:r>
          </a:p>
          <a:p>
            <a:pPr lvl="1"/>
            <a:r>
              <a:rPr lang="en-US" dirty="0"/>
              <a:t>Keys </a:t>
            </a:r>
          </a:p>
          <a:p>
            <a:pPr lvl="0"/>
            <a:r>
              <a:rPr lang="en-US" dirty="0"/>
              <a:t>What you have</a:t>
            </a:r>
          </a:p>
          <a:p>
            <a:pPr lvl="1"/>
            <a:r>
              <a:rPr lang="en-US" dirty="0"/>
              <a:t>Smartphone with known number</a:t>
            </a:r>
          </a:p>
          <a:p>
            <a:pPr lvl="1"/>
            <a:r>
              <a:rPr lang="en-US" dirty="0"/>
              <a:t>Smart Card</a:t>
            </a:r>
          </a:p>
          <a:p>
            <a:pPr lvl="0"/>
            <a:r>
              <a:rPr lang="en-US" dirty="0"/>
              <a:t>What you are</a:t>
            </a:r>
          </a:p>
          <a:p>
            <a:pPr lvl="1"/>
            <a:r>
              <a:rPr lang="en-US" dirty="0"/>
              <a:t>Biometrics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71BB93-8E20-4A7C-AE70-878DB1C34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1"/>
    </mc:Choice>
    <mc:Fallback>
      <p:transition spd="slow" advTm="1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226-8BCD-401F-A57F-9D58A0C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1240-8EE8-4079-B7BA-77E989FE3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factors</a:t>
            </a:r>
          </a:p>
          <a:p>
            <a:pPr lvl="1"/>
            <a:r>
              <a:rPr lang="en-US" sz="2800" b="1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</a:p>
          <a:p>
            <a:pPr lvl="1"/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Sign on</a:t>
            </a:r>
            <a:endParaRPr lang="en-US" sz="28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Authorization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A60719C-EB1A-4B9B-A778-F4A37634D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"/>
    </mc:Choice>
    <mc:Fallback>
      <p:transition spd="slow" advTm="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0B48-453F-47D5-A919-468D4A1F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2566E-5C26-49C1-9C29-C16F12E2A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Managing individual</a:t>
            </a:r>
            <a:r>
              <a:rPr lang="en-US" sz="2800" baseline="0" dirty="0"/>
              <a:t> accounts and roles within an organization</a:t>
            </a:r>
            <a:r>
              <a:rPr lang="en-US" sz="2800" dirty="0"/>
              <a:t> </a:t>
            </a:r>
            <a:r>
              <a:rPr lang="en-US" sz="2800" baseline="0" dirty="0"/>
              <a:t>is usually done using </a:t>
            </a:r>
            <a:r>
              <a:rPr lang="en-US" sz="2800" i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Directory Access Protocol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(LDAP)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 are registered in the LDAP server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account information and roles.</a:t>
            </a:r>
          </a:p>
          <a:p>
            <a:endParaRPr lang="en-US" sz="28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A9FE07-BFBE-4022-9AF8-5159D5329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99"/>
    </mc:Choice>
    <mc:Fallback>
      <p:transition spd="slow" advTm="2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7A204-FDB4-46AC-97E4-95F72610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leaves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D29-BC36-4E6F-AA40-BB175858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LDAP simplifies managing</a:t>
            </a:r>
            <a:r>
              <a:rPr lang="en-US" baseline="0" dirty="0"/>
              <a:t> of computer accounts for individuals joining or leaving an organization</a:t>
            </a:r>
          </a:p>
          <a:p>
            <a:r>
              <a:rPr lang="en-US" dirty="0"/>
              <a:t>An employee who joins an organization has an LDAP entry created and they then have access to the organization’s computers.</a:t>
            </a:r>
            <a:endParaRPr lang="en-US" baseline="0" dirty="0"/>
          </a:p>
          <a:p>
            <a:r>
              <a:rPr lang="en-US" baseline="0" dirty="0"/>
              <a:t>An employee who leaves has their account deleted in the LDAP and they can no longer access the computer systems.</a:t>
            </a:r>
          </a:p>
          <a:p>
            <a:endParaRPr lang="en-US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C80684-E509-4253-B1F2-E517AFAFE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13"/>
    </mc:Choice>
    <mc:Fallback>
      <p:transition spd="slow" advTm="43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226-8BCD-401F-A57F-9D58A0CD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1240-8EE8-4079-B7BA-77E989FE3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Identification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factors</a:t>
            </a:r>
          </a:p>
          <a:p>
            <a:pPr lvl="1"/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LDAP</a:t>
            </a:r>
          </a:p>
          <a:p>
            <a:pPr lvl="1"/>
            <a:r>
              <a:rPr lang="en-US" sz="2800" b="1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Sign on</a:t>
            </a:r>
            <a:endParaRPr lang="en-US" sz="2800" b="1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Authorization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E7A84A-7A10-4FB3-9DA4-F7B305A31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"/>
    </mc:Choice>
    <mc:Fallback>
      <p:transition spd="slow" advTm="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A2E9-A647-4D4E-B906-115C2E7C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Sign On (SSO)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E5FB-A8F3-4D0E-8844-D34286C56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sign-on (SSO) is an authentication scheme that allows a user to log in with a single ID and password to any of several related, yet independent, software systems.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39C9ACC-442B-4C05-83A1-9F63BFBD0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19"/>
    </mc:Choice>
    <mc:Fallback>
      <p:transition spd="slow" advTm="2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8801</TotalTime>
  <Words>690</Words>
  <Application>Microsoft Office PowerPoint</Application>
  <PresentationFormat>On-screen Show (4:3)</PresentationFormat>
  <Paragraphs>120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</vt:lpstr>
      <vt:lpstr>Verdana</vt:lpstr>
      <vt:lpstr>Blank Presentation</vt:lpstr>
      <vt:lpstr>Applied Distributed Systems</vt:lpstr>
      <vt:lpstr>Overview</vt:lpstr>
      <vt:lpstr>Authentication</vt:lpstr>
      <vt:lpstr>Identification Factors</vt:lpstr>
      <vt:lpstr>Overview</vt:lpstr>
      <vt:lpstr>LDAP</vt:lpstr>
      <vt:lpstr>Employee leaves organization</vt:lpstr>
      <vt:lpstr>Overview</vt:lpstr>
      <vt:lpstr>Single Sign On (SSO)</vt:lpstr>
      <vt:lpstr>SSO Protocol</vt:lpstr>
      <vt:lpstr>Overview</vt:lpstr>
      <vt:lpstr>Authorization</vt:lpstr>
      <vt:lpstr>Principle of least privilege</vt:lpstr>
      <vt:lpstr>RBAC</vt:lpstr>
      <vt:lpstr>Problems with RBAC</vt:lpstr>
      <vt:lpstr>Credentials are assigned to  roles</vt:lpstr>
      <vt:lpstr>Credential rotation</vt:lpstr>
      <vt:lpstr>Overview</vt:lpstr>
      <vt:lpstr>Problem</vt:lpstr>
      <vt:lpstr>Solution 1</vt:lpstr>
      <vt:lpstr>Solution  2</vt:lpstr>
      <vt:lpstr>Sample OAuth Protocol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609</cp:revision>
  <dcterms:created xsi:type="dcterms:W3CDTF">2004-11-16T18:39:34Z</dcterms:created>
  <dcterms:modified xsi:type="dcterms:W3CDTF">2021-05-12T13:19:30Z</dcterms:modified>
</cp:coreProperties>
</file>